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8" r:id="rId6"/>
    <p:sldId id="261" r:id="rId7"/>
    <p:sldId id="269" r:id="rId8"/>
    <p:sldId id="262" r:id="rId9"/>
    <p:sldId id="270" r:id="rId10"/>
    <p:sldId id="271" r:id="rId11"/>
    <p:sldId id="272" r:id="rId12"/>
    <p:sldId id="273" r:id="rId13"/>
    <p:sldId id="274" r:id="rId14"/>
    <p:sldId id="263" r:id="rId15"/>
    <p:sldId id="264" r:id="rId16"/>
    <p:sldId id="265" r:id="rId17"/>
    <p:sldId id="266" r:id="rId18"/>
    <p:sldId id="267" r:id="rId19"/>
    <p:sldId id="260" r:id="rId2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130"/>
    <a:srgbClr val="F2D4C2"/>
    <a:srgbClr val="80ADBF"/>
    <a:srgbClr val="F9EBE3"/>
    <a:srgbClr val="011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9" autoAdjust="0"/>
    <p:restoredTop sz="94660"/>
  </p:normalViewPr>
  <p:slideViewPr>
    <p:cSldViewPr snapToGrid="0">
      <p:cViewPr varScale="1">
        <p:scale>
          <a:sx n="36" d="100"/>
          <a:sy n="36" d="100"/>
        </p:scale>
        <p:origin x="16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10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66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96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93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1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27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42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8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2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89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04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9F45A4-9CB5-49B0-8907-6A2C61885BE8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64AD4-0C85-4F88-B4C4-BB4A213D9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8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Site&#10;&#10;Descrição gerada automaticamente">
            <a:extLst>
              <a:ext uri="{FF2B5EF4-FFF2-40B4-BE49-F238E27FC236}">
                <a16:creationId xmlns:a16="http://schemas.microsoft.com/office/drawing/2014/main" id="{D29A3CCB-F19F-7152-F845-E99E5A9E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08" y="-286596"/>
            <a:ext cx="9797616" cy="138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8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3" y="8866880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62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Principais Teorias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>
                <a:solidFill>
                  <a:srgbClr val="011826"/>
                </a:solidFill>
                <a:latin typeface="Georgia Pro" panose="02040502050405020303" pitchFamily="18" charset="0"/>
              </a:rPr>
              <a:t>Teoria da probabilidade: Previsão baseada em dados</a:t>
            </a:r>
            <a:endParaRPr lang="pt-BR" sz="4135" i="1" spc="388" dirty="0">
              <a:solidFill>
                <a:srgbClr val="011826"/>
              </a:solidFill>
              <a:latin typeface="Georgia Pro" panose="02040502050405020303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200C2B-6E9C-954C-0431-3A5C5F1D178F}"/>
              </a:ext>
            </a:extLst>
          </p:cNvPr>
          <p:cNvSpPr txBox="1"/>
          <p:nvPr/>
        </p:nvSpPr>
        <p:spPr>
          <a:xfrm>
            <a:off x="409179" y="3918714"/>
            <a:ext cx="8782842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Teoria da Probabilidade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a base da análise de risco quantitativa. Esta teoria se concentra na previsão de eventos futuros com base em dados históricos e estatísticas. Ela permite que analistas de risco: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BDE39D-D5ED-ABB4-AFA5-9442CA428FFC}"/>
              </a:ext>
            </a:extLst>
          </p:cNvPr>
          <p:cNvSpPr txBox="1"/>
          <p:nvPr/>
        </p:nvSpPr>
        <p:spPr>
          <a:xfrm>
            <a:off x="301602" y="7064656"/>
            <a:ext cx="8782842" cy="247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Quantifiquem Riscos: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Através da probabilidade de ocorrência de eventos específicos, os analistas podem calcular a probabilidade de diversos cenários de risco.</a:t>
            </a:r>
          </a:p>
        </p:txBody>
      </p:sp>
    </p:spTree>
    <p:extLst>
      <p:ext uri="{BB962C8B-B14F-4D97-AF65-F5344CB8AC3E}">
        <p14:creationId xmlns:p14="http://schemas.microsoft.com/office/powerpoint/2010/main" val="252175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3" y="8866880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62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Principais Teorias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>
                <a:solidFill>
                  <a:srgbClr val="011826"/>
                </a:solidFill>
                <a:latin typeface="Georgia Pro" panose="02040502050405020303" pitchFamily="18" charset="0"/>
              </a:rPr>
              <a:t>Teoria da probabilidade: Previsão baseada em dados</a:t>
            </a:r>
            <a:endParaRPr lang="pt-BR" sz="4135" i="1" spc="388" dirty="0">
              <a:solidFill>
                <a:srgbClr val="011826"/>
              </a:solidFill>
              <a:latin typeface="Georgia Pro" panose="02040502050405020303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BDE39D-D5ED-ABB4-AFA5-9442CA428FFC}"/>
              </a:ext>
            </a:extLst>
          </p:cNvPr>
          <p:cNvSpPr txBox="1"/>
          <p:nvPr/>
        </p:nvSpPr>
        <p:spPr>
          <a:xfrm>
            <a:off x="0" y="3807972"/>
            <a:ext cx="8782842" cy="486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Utilizem Modelos Estatísticos: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como distribuições de probabilidade (Normal, Poisson, Binomial) ajudam a modelar incertezas.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Façam Previsões: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Análises preditivas, como análise de regressão e séries temporais, ajudam a prever eventos futuros com base em tendências históricas.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F31094-4F46-1257-3C08-D9F6CF14175D}"/>
              </a:ext>
            </a:extLst>
          </p:cNvPr>
          <p:cNvSpPr txBox="1"/>
          <p:nvPr/>
        </p:nvSpPr>
        <p:spPr>
          <a:xfrm>
            <a:off x="409179" y="8674048"/>
            <a:ext cx="8782842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exemplo, em um contexto de saúde, a probabilidade de um paciente desenvolver uma condição específica pode ser estimada com base em dados de pacientes anteriores com perfis semelhantes.</a:t>
            </a:r>
          </a:p>
        </p:txBody>
      </p:sp>
    </p:spTree>
    <p:extLst>
      <p:ext uri="{BB962C8B-B14F-4D97-AF65-F5344CB8AC3E}">
        <p14:creationId xmlns:p14="http://schemas.microsoft.com/office/powerpoint/2010/main" val="211459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3" y="8866880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62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Principais Teorias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782842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Teoria de Decisão: Escolhendo o Melhor Caminho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200C2B-6E9C-954C-0431-3A5C5F1D178F}"/>
              </a:ext>
            </a:extLst>
          </p:cNvPr>
          <p:cNvSpPr txBox="1"/>
          <p:nvPr/>
        </p:nvSpPr>
        <p:spPr>
          <a:xfrm>
            <a:off x="409179" y="3918714"/>
            <a:ext cx="8782842" cy="343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Teoria de Decisão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envolve a escolha de ações com base na avaliação de riscos e recompensas. Ela se baseia em modelos que ajudam os tomadores de decisão a escolher a melhor opção entre várias alternativas, levando em consideração: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BDE39D-D5ED-ABB4-AFA5-9442CA428FFC}"/>
              </a:ext>
            </a:extLst>
          </p:cNvPr>
          <p:cNvSpPr txBox="1"/>
          <p:nvPr/>
        </p:nvSpPr>
        <p:spPr>
          <a:xfrm>
            <a:off x="295836" y="7424988"/>
            <a:ext cx="8782842" cy="200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Preferências e Objetivos: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Avaliação dos objetivos da organização e das preferências dos tomadores de decisão.</a:t>
            </a:r>
          </a:p>
        </p:txBody>
      </p:sp>
    </p:spTree>
    <p:extLst>
      <p:ext uri="{BB962C8B-B14F-4D97-AF65-F5344CB8AC3E}">
        <p14:creationId xmlns:p14="http://schemas.microsoft.com/office/powerpoint/2010/main" val="320339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3" y="8866880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62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Principais Teorias da Análise de Risco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BDE39D-D5ED-ABB4-AFA5-9442CA428FFC}"/>
              </a:ext>
            </a:extLst>
          </p:cNvPr>
          <p:cNvSpPr txBox="1"/>
          <p:nvPr/>
        </p:nvSpPr>
        <p:spPr>
          <a:xfrm>
            <a:off x="0" y="3807972"/>
            <a:ext cx="8782842" cy="486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3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Utilizem Modelos Estatísticos: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como distribuições de probabilidade (Normal, Poisson, Binomial) ajudam a modelar incertezas.</a:t>
            </a:r>
          </a:p>
          <a:p>
            <a:pPr marL="914400" lvl="1" indent="-4572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Façam Previsões: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Análises preditivas, como análise de regressão e séries temporais, ajudam a prever eventos futuros com base em tendências históricas.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F31094-4F46-1257-3C08-D9F6CF14175D}"/>
              </a:ext>
            </a:extLst>
          </p:cNvPr>
          <p:cNvSpPr txBox="1"/>
          <p:nvPr/>
        </p:nvSpPr>
        <p:spPr>
          <a:xfrm>
            <a:off x="409179" y="8674048"/>
            <a:ext cx="8782842" cy="295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exemplo, em um contexto de saúde, a probabilidade de um paciente desenvolver uma condição específica pode ser estimada com base em dados de pacientes anteriores com perfis semelhantes.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134E66-DD02-CAA2-B560-1D2F589DA8E8}"/>
              </a:ext>
            </a:extLst>
          </p:cNvPr>
          <p:cNvSpPr txBox="1"/>
          <p:nvPr/>
        </p:nvSpPr>
        <p:spPr>
          <a:xfrm>
            <a:off x="1329345" y="6091392"/>
            <a:ext cx="8782842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Teoria de Decisão: Escolhendo o Melhor Caminho</a:t>
            </a:r>
          </a:p>
        </p:txBody>
      </p:sp>
    </p:spTree>
    <p:extLst>
      <p:ext uri="{BB962C8B-B14F-4D97-AF65-F5344CB8AC3E}">
        <p14:creationId xmlns:p14="http://schemas.microsoft.com/office/powerpoint/2010/main" val="232612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A8C7AEA-097C-8E14-771D-B92A161F7D91}"/>
              </a:ext>
            </a:extLst>
          </p:cNvPr>
          <p:cNvSpPr/>
          <p:nvPr/>
        </p:nvSpPr>
        <p:spPr>
          <a:xfrm>
            <a:off x="766482" y="408705"/>
            <a:ext cx="8068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ETAPAS DA ANÁLISE DE RISCOS COM </a:t>
            </a:r>
            <a:r>
              <a:rPr lang="pt-BR" sz="4800" b="1" spc="50" dirty="0" err="1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CPTs</a:t>
            </a:r>
            <a:endParaRPr lang="pt-BR" sz="4800" b="1" spc="50" dirty="0">
              <a:ln w="0"/>
              <a:solidFill>
                <a:srgbClr val="F2D4C2"/>
              </a:solidFill>
              <a:effectLst>
                <a:innerShdw blurRad="63500" dist="50800" dir="13500000">
                  <a:srgbClr val="80ADBF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6B28050-373B-9023-EF8E-D99058704545}"/>
              </a:ext>
            </a:extLst>
          </p:cNvPr>
          <p:cNvSpPr/>
          <p:nvPr/>
        </p:nvSpPr>
        <p:spPr>
          <a:xfrm>
            <a:off x="766482" y="2258902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Condicionando Riscos Pré-Existentes</a:t>
            </a:r>
          </a:p>
        </p:txBody>
      </p:sp>
    </p:spTree>
    <p:extLst>
      <p:ext uri="{BB962C8B-B14F-4D97-AF65-F5344CB8AC3E}">
        <p14:creationId xmlns:p14="http://schemas.microsoft.com/office/powerpoint/2010/main" val="191737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0871E89-7DBB-12E4-6D56-7FC98181C192}"/>
              </a:ext>
            </a:extLst>
          </p:cNvPr>
          <p:cNvSpPr/>
          <p:nvPr/>
        </p:nvSpPr>
        <p:spPr>
          <a:xfrm>
            <a:off x="766482" y="408705"/>
            <a:ext cx="8068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ETAPAS DA ANÁLISE DE SINISTRALIDADE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4B4EE38-1312-5963-EBA7-C7D32A05C076}"/>
              </a:ext>
            </a:extLst>
          </p:cNvPr>
          <p:cNvSpPr/>
          <p:nvPr/>
        </p:nvSpPr>
        <p:spPr>
          <a:xfrm>
            <a:off x="766482" y="2258902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Decompondo e Gerenciando Frequências de Sinistros</a:t>
            </a:r>
          </a:p>
        </p:txBody>
      </p:sp>
    </p:spTree>
    <p:extLst>
      <p:ext uri="{BB962C8B-B14F-4D97-AF65-F5344CB8AC3E}">
        <p14:creationId xmlns:p14="http://schemas.microsoft.com/office/powerpoint/2010/main" val="317028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2EEB09F-F92D-4B31-1425-E3B3169293C4}"/>
              </a:ext>
            </a:extLst>
          </p:cNvPr>
          <p:cNvSpPr/>
          <p:nvPr/>
        </p:nvSpPr>
        <p:spPr>
          <a:xfrm>
            <a:off x="766482" y="408705"/>
            <a:ext cx="8068235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FERRAMENTAS PARA ANÁLISE DE RISCOS E SINISTRALIDADE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8D466EE-817A-189C-68E1-15A8376D0184}"/>
              </a:ext>
            </a:extLst>
          </p:cNvPr>
          <p:cNvSpPr/>
          <p:nvPr/>
        </p:nvSpPr>
        <p:spPr>
          <a:xfrm>
            <a:off x="766482" y="2717029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Instrumentos Essenciais para Analistas</a:t>
            </a:r>
          </a:p>
        </p:txBody>
      </p:sp>
    </p:spTree>
    <p:extLst>
      <p:ext uri="{BB962C8B-B14F-4D97-AF65-F5344CB8AC3E}">
        <p14:creationId xmlns:p14="http://schemas.microsoft.com/office/powerpoint/2010/main" val="329493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23754C7-A84A-48B9-F24D-61683B337592}"/>
              </a:ext>
            </a:extLst>
          </p:cNvPr>
          <p:cNvSpPr/>
          <p:nvPr/>
        </p:nvSpPr>
        <p:spPr>
          <a:xfrm>
            <a:off x="766481" y="581841"/>
            <a:ext cx="806823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ROTEIRO DE ESTUDOS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E2EBA56-067A-29D5-6919-4EAAA04F2E3F}"/>
              </a:ext>
            </a:extLst>
          </p:cNvPr>
          <p:cNvSpPr/>
          <p:nvPr/>
        </p:nvSpPr>
        <p:spPr>
          <a:xfrm>
            <a:off x="766480" y="1314419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Aprofundando Seus Conhecimentos</a:t>
            </a:r>
          </a:p>
        </p:txBody>
      </p:sp>
    </p:spTree>
    <p:extLst>
      <p:ext uri="{BB962C8B-B14F-4D97-AF65-F5344CB8AC3E}">
        <p14:creationId xmlns:p14="http://schemas.microsoft.com/office/powerpoint/2010/main" val="96389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92E2E40-8B2E-2CF0-7E5E-8F9D8534D5AC}"/>
              </a:ext>
            </a:extLst>
          </p:cNvPr>
          <p:cNvSpPr/>
          <p:nvPr/>
        </p:nvSpPr>
        <p:spPr>
          <a:xfrm>
            <a:off x="766482" y="650751"/>
            <a:ext cx="806823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99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Anexo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354C297-12FB-944B-8319-0F93503E0FD2}"/>
              </a:ext>
            </a:extLst>
          </p:cNvPr>
          <p:cNvSpPr/>
          <p:nvPr/>
        </p:nvSpPr>
        <p:spPr>
          <a:xfrm>
            <a:off x="1008529" y="3509595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Relatório de Análise de Risco e Sinistralidade</a:t>
            </a:r>
          </a:p>
        </p:txBody>
      </p:sp>
    </p:spTree>
    <p:extLst>
      <p:ext uri="{BB962C8B-B14F-4D97-AF65-F5344CB8AC3E}">
        <p14:creationId xmlns:p14="http://schemas.microsoft.com/office/powerpoint/2010/main" val="351619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4" y="8862646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0" y="220411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4753601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169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Título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1343866"/>
            <a:ext cx="4753601" cy="72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subtítulo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04CD22-8FF7-4D3A-8692-EC81C96134F3}"/>
              </a:ext>
            </a:extLst>
          </p:cNvPr>
          <p:cNvSpPr txBox="1"/>
          <p:nvPr/>
        </p:nvSpPr>
        <p:spPr>
          <a:xfrm>
            <a:off x="1497250" y="3023963"/>
            <a:ext cx="4753601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02" spc="388" dirty="0">
                <a:solidFill>
                  <a:srgbClr val="011826"/>
                </a:solidFill>
                <a:latin typeface="Amasis MT Pro" panose="020F0502020204030204" pitchFamily="18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18451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942" y="8862646"/>
            <a:ext cx="9870141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11" y="168164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88259" y="1965243"/>
            <a:ext cx="9412939" cy="34565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986977" y="693070"/>
            <a:ext cx="4753601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169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Introdução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04CD22-8FF7-4D3A-8692-EC81C96134F3}"/>
              </a:ext>
            </a:extLst>
          </p:cNvPr>
          <p:cNvSpPr txBox="1"/>
          <p:nvPr/>
        </p:nvSpPr>
        <p:spPr>
          <a:xfrm>
            <a:off x="1107831" y="2669130"/>
            <a:ext cx="7385538" cy="677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e-book é projetado para ajudar analistas de risco iniciantes a entender os conceitos fundamentais e as práticas de análise de risco e sinistralidade, especialmente no contexto da saúde. Vamos explorar as principais teorias, ferramentas e etapas necessárias para conduzir uma análise eficaz, além de fornecer um roteiro de estudos para aprofundamento e um exemplo de relatório de risco e sinistralidade.</a:t>
            </a:r>
          </a:p>
        </p:txBody>
      </p:sp>
    </p:spTree>
    <p:extLst>
      <p:ext uri="{BB962C8B-B14F-4D97-AF65-F5344CB8AC3E}">
        <p14:creationId xmlns:p14="http://schemas.microsoft.com/office/powerpoint/2010/main" val="1515060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950502-16B8-D5A9-A8D3-ACC7F60A0F5A}"/>
              </a:ext>
            </a:extLst>
          </p:cNvPr>
          <p:cNvSpPr/>
          <p:nvPr/>
        </p:nvSpPr>
        <p:spPr>
          <a:xfrm>
            <a:off x="766482" y="408705"/>
            <a:ext cx="8068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OBJETIVO</a:t>
            </a:r>
          </a:p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 DA ANÁLISE DE RISCO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AD3968-B0C6-4573-3494-CA369E83AF4D}"/>
              </a:ext>
            </a:extLst>
          </p:cNvPr>
          <p:cNvSpPr/>
          <p:nvPr/>
        </p:nvSpPr>
        <p:spPr>
          <a:xfrm>
            <a:off x="766482" y="2239976"/>
            <a:ext cx="80682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Entendendo o Propósito e o Valor</a:t>
            </a:r>
          </a:p>
        </p:txBody>
      </p:sp>
    </p:spTree>
    <p:extLst>
      <p:ext uri="{BB962C8B-B14F-4D97-AF65-F5344CB8AC3E}">
        <p14:creationId xmlns:p14="http://schemas.microsoft.com/office/powerpoint/2010/main" val="112354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4" y="8862646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11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Objetivo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Entendendo o Propósito e o Valor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04CD22-8FF7-4D3A-8692-EC81C96134F3}"/>
              </a:ext>
            </a:extLst>
          </p:cNvPr>
          <p:cNvSpPr txBox="1"/>
          <p:nvPr/>
        </p:nvSpPr>
        <p:spPr>
          <a:xfrm>
            <a:off x="522522" y="4206449"/>
            <a:ext cx="8782842" cy="438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de risco 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uma prática essencial em diversos setores, especialmente na saúde, onde a precisão e a previsibilidade são cruciais. O principal objetivo da análise de risco é identificar, avaliar e gerenciar potenciais ameaças que possam impactar os objetivos de uma organização. </a:t>
            </a:r>
          </a:p>
        </p:txBody>
      </p:sp>
    </p:spTree>
    <p:extLst>
      <p:ext uri="{BB962C8B-B14F-4D97-AF65-F5344CB8AC3E}">
        <p14:creationId xmlns:p14="http://schemas.microsoft.com/office/powerpoint/2010/main" val="26224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4" y="8862646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11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Objetivo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Entendendo o Propósito e o Valor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04CD22-8FF7-4D3A-8692-EC81C96134F3}"/>
              </a:ext>
            </a:extLst>
          </p:cNvPr>
          <p:cNvSpPr txBox="1"/>
          <p:nvPr/>
        </p:nvSpPr>
        <p:spPr>
          <a:xfrm>
            <a:off x="522522" y="4223479"/>
            <a:ext cx="8782842" cy="438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inclui a prevenção de eventos adversos, a minimização de perdas financeiras e a garantia de conformidade com regulamentações. Para analistas de risco, compreender esse propósito é o primeiro passo para realizar avaliações eficazes e contribuir para a segurança e sustentabilidade organizacional.</a:t>
            </a:r>
          </a:p>
        </p:txBody>
      </p:sp>
      <p:pic>
        <p:nvPicPr>
          <p:cNvPr id="3074" name="Picture 2" descr="Dardo atingindo o centro do ícone 3D do alvo. Seta que bate o objetivo ou a ilustração do vetor 3D do bullseye no fundo branco. Objetivo, sucesso, realização, conceito de estratégia de marketing">
            <a:extLst>
              <a:ext uri="{FF2B5EF4-FFF2-40B4-BE49-F238E27FC236}">
                <a16:creationId xmlns:a16="http://schemas.microsoft.com/office/drawing/2014/main" id="{96FA3732-F13F-5E97-798B-D1E4D28E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98" y="8771573"/>
            <a:ext cx="3065929" cy="30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5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0888586-8DD2-3BFD-F436-BAAE43B86E98}"/>
              </a:ext>
            </a:extLst>
          </p:cNvPr>
          <p:cNvSpPr/>
          <p:nvPr/>
        </p:nvSpPr>
        <p:spPr>
          <a:xfrm>
            <a:off x="766482" y="408705"/>
            <a:ext cx="8068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O CONCEITO DE SINISTRALIDADE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136336-F383-F168-DED9-14A0DF322C7A}"/>
              </a:ext>
            </a:extLst>
          </p:cNvPr>
          <p:cNvSpPr/>
          <p:nvPr/>
        </p:nvSpPr>
        <p:spPr>
          <a:xfrm>
            <a:off x="766482" y="2258902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Frequência e Gravidade de Sinistros</a:t>
            </a:r>
          </a:p>
        </p:txBody>
      </p:sp>
    </p:spTree>
    <p:extLst>
      <p:ext uri="{BB962C8B-B14F-4D97-AF65-F5344CB8AC3E}">
        <p14:creationId xmlns:p14="http://schemas.microsoft.com/office/powerpoint/2010/main" val="250038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4" y="8862646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11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O Conceito de Sinistralidade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Frequência e Gravidade de Sinistros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204CD22-8FF7-4D3A-8692-EC81C96134F3}"/>
              </a:ext>
            </a:extLst>
          </p:cNvPr>
          <p:cNvSpPr txBox="1"/>
          <p:nvPr/>
        </p:nvSpPr>
        <p:spPr>
          <a:xfrm>
            <a:off x="409179" y="3918714"/>
            <a:ext cx="8782842" cy="629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102" b="1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Sinistralidade</a:t>
            </a:r>
            <a:r>
              <a:rPr lang="pt-BR" sz="3102" spc="388" dirty="0">
                <a:solidFill>
                  <a:srgbClr val="0118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é um termo amplamente utilizado em seguros e saúde para descrever a frequência e a gravidade dos sinistros ou eventos adversos. A sinistralidade é medida pela relação entre o número de sinistros ocorridos e o total de eventos cobertos, além do custo total desses sinistros em relação ao prêmio arrecadado. Entender a sinistralidade é crucial para ajustar prêmios, estabelecer reservas técnicas e implementar estratégias de mitigação de riscos.</a:t>
            </a:r>
          </a:p>
        </p:txBody>
      </p:sp>
    </p:spTree>
    <p:extLst>
      <p:ext uri="{BB962C8B-B14F-4D97-AF65-F5344CB8AC3E}">
        <p14:creationId xmlns:p14="http://schemas.microsoft.com/office/powerpoint/2010/main" val="165816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ADBF"/>
            </a:gs>
            <a:gs pos="0">
              <a:schemeClr val="accent1">
                <a:lumMod val="89000"/>
              </a:schemeClr>
            </a:gs>
            <a:gs pos="52000">
              <a:schemeClr val="accent1">
                <a:lumMod val="75000"/>
              </a:schemeClr>
            </a:gs>
            <a:gs pos="97000">
              <a:srgbClr val="0118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9BEDD6-B97B-7707-216E-317CE3298E5B}"/>
              </a:ext>
            </a:extLst>
          </p:cNvPr>
          <p:cNvSpPr/>
          <p:nvPr/>
        </p:nvSpPr>
        <p:spPr>
          <a:xfrm>
            <a:off x="3262980" y="3862879"/>
            <a:ext cx="3075240" cy="5826910"/>
          </a:xfrm>
          <a:prstGeom prst="rect">
            <a:avLst/>
          </a:prstGeom>
          <a:noFill/>
        </p:spPr>
        <p:txBody>
          <a:bodyPr wrap="square" lIns="118169" tIns="59084" rIns="118169" bIns="59084">
            <a:spAutoFit/>
          </a:bodyPr>
          <a:lstStyle/>
          <a:p>
            <a:pPr algn="ctr"/>
            <a:r>
              <a:rPr lang="pt-BR" sz="37089" b="1" spc="6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2D4C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</a:p>
        </p:txBody>
      </p:sp>
      <p:pic>
        <p:nvPicPr>
          <p:cNvPr id="6" name="Imagem 5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55FACB34-8446-4635-2D8E-A58F3A11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9601200" cy="605483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01508D6-3707-6464-B95B-8337FF1344E9}"/>
              </a:ext>
            </a:extLst>
          </p:cNvPr>
          <p:cNvSpPr/>
          <p:nvPr/>
        </p:nvSpPr>
        <p:spPr>
          <a:xfrm>
            <a:off x="766482" y="408705"/>
            <a:ext cx="8068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spc="50" dirty="0">
                <a:ln w="0"/>
                <a:solidFill>
                  <a:srgbClr val="F2D4C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PRINCIPAIS TEORIAS DA ANÁLISE DE RISCO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7C98328-DA2F-53A6-E4B1-2E1D10CBCCBF}"/>
              </a:ext>
            </a:extLst>
          </p:cNvPr>
          <p:cNvSpPr/>
          <p:nvPr/>
        </p:nvSpPr>
        <p:spPr>
          <a:xfrm>
            <a:off x="766482" y="2258902"/>
            <a:ext cx="80682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80ADBF">
                      <a:alpha val="50000"/>
                    </a:srgbClr>
                  </a:innerShdw>
                </a:effectLst>
              </a:rPr>
              <a:t>Fundamentos e Aplicações Práticas</a:t>
            </a:r>
          </a:p>
        </p:txBody>
      </p:sp>
    </p:spTree>
    <p:extLst>
      <p:ext uri="{BB962C8B-B14F-4D97-AF65-F5344CB8AC3E}">
        <p14:creationId xmlns:p14="http://schemas.microsoft.com/office/powerpoint/2010/main" val="181102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ha de fundo gradiente azul">
            <a:extLst>
              <a:ext uri="{FF2B5EF4-FFF2-40B4-BE49-F238E27FC236}">
                <a16:creationId xmlns:a16="http://schemas.microsoft.com/office/drawing/2014/main" id="{CE15FA74-1BB7-F3C3-1D70-EA495D0F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3" y="8866880"/>
            <a:ext cx="9816353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7CFA738-A9D9-6723-77F8-FBA2BBFE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63" y="335706"/>
            <a:ext cx="1444715" cy="1629537"/>
          </a:xfrm>
          <a:prstGeom prst="rect">
            <a:avLst/>
          </a:prstGeom>
        </p:spPr>
      </p:pic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25BFA23-35F9-E399-93C2-55567C7C71D0}"/>
              </a:ext>
            </a:extLst>
          </p:cNvPr>
          <p:cNvSpPr/>
          <p:nvPr/>
        </p:nvSpPr>
        <p:spPr>
          <a:xfrm>
            <a:off x="1" y="1965243"/>
            <a:ext cx="9601199" cy="323934"/>
          </a:xfrm>
          <a:prstGeom prst="parallelogram">
            <a:avLst/>
          </a:prstGeom>
          <a:gradFill flip="none" rotWithShape="1">
            <a:gsLst>
              <a:gs pos="0">
                <a:srgbClr val="F24130">
                  <a:shade val="30000"/>
                  <a:satMod val="115000"/>
                  <a:alpha val="19000"/>
                </a:srgbClr>
              </a:gs>
              <a:gs pos="66000">
                <a:srgbClr val="F24130">
                  <a:shade val="67500"/>
                  <a:satMod val="115000"/>
                  <a:alpha val="70000"/>
                </a:srgbClr>
              </a:gs>
              <a:gs pos="88000">
                <a:srgbClr val="F24130">
                  <a:shade val="100000"/>
                  <a:satMod val="115000"/>
                  <a:alpha val="81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302D91-D2D4-1C4D-F8BA-A6ABD9114A48}"/>
              </a:ext>
            </a:extLst>
          </p:cNvPr>
          <p:cNvSpPr txBox="1"/>
          <p:nvPr/>
        </p:nvSpPr>
        <p:spPr>
          <a:xfrm>
            <a:off x="522522" y="374883"/>
            <a:ext cx="762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388" dirty="0">
                <a:solidFill>
                  <a:srgbClr val="011826"/>
                </a:solidFill>
                <a:latin typeface="Georgia Pro" panose="020F0502020204030204" pitchFamily="18" charset="0"/>
              </a:rPr>
              <a:t>Principais Teorias da Análise de Risco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8A1999-0A8B-0A20-96F0-3A9A40156054}"/>
              </a:ext>
            </a:extLst>
          </p:cNvPr>
          <p:cNvSpPr txBox="1"/>
          <p:nvPr/>
        </p:nvSpPr>
        <p:spPr>
          <a:xfrm>
            <a:off x="522522" y="2366080"/>
            <a:ext cx="8556156" cy="136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5" i="1" spc="388" dirty="0">
                <a:solidFill>
                  <a:srgbClr val="011826"/>
                </a:solidFill>
                <a:latin typeface="Georgia Pro" panose="02040502050405020303" pitchFamily="18" charset="0"/>
              </a:rPr>
              <a:t>Fundamentos e Aplicações Práticas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CD71619-0D7D-0C7B-0443-28BD3EA8D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53274"/>
              </p:ext>
            </p:extLst>
          </p:nvPr>
        </p:nvGraphicFramePr>
        <p:xfrm>
          <a:off x="522522" y="3855894"/>
          <a:ext cx="8540797" cy="6354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583">
                  <a:extLst>
                    <a:ext uri="{9D8B030D-6E8A-4147-A177-3AD203B41FA5}">
                      <a16:colId xmlns:a16="http://schemas.microsoft.com/office/drawing/2014/main" val="1522656271"/>
                    </a:ext>
                  </a:extLst>
                </a:gridCol>
                <a:gridCol w="4896214">
                  <a:extLst>
                    <a:ext uri="{9D8B030D-6E8A-4147-A177-3AD203B41FA5}">
                      <a16:colId xmlns:a16="http://schemas.microsoft.com/office/drawing/2014/main" val="2526938271"/>
                    </a:ext>
                  </a:extLst>
                </a:gridCol>
              </a:tblGrid>
              <a:tr h="101908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TEORIAS</a:t>
                      </a:r>
                    </a:p>
                  </a:txBody>
                  <a:tcPr>
                    <a:solidFill>
                      <a:srgbClr val="F241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CARACTERÍTISCAS PRINCIPAIS</a:t>
                      </a:r>
                    </a:p>
                  </a:txBody>
                  <a:tcPr>
                    <a:solidFill>
                      <a:srgbClr val="F241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083954"/>
                  </a:ext>
                </a:extLst>
              </a:tr>
              <a:tr h="1388967">
                <a:tc>
                  <a:txBody>
                    <a:bodyPr/>
                    <a:lstStyle/>
                    <a:p>
                      <a:r>
                        <a:rPr lang="pt-BR" sz="2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Teoria da Probabilidade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Foca na previsão de eventos com base em dados históricos e estatísticas.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67621"/>
                  </a:ext>
                </a:extLst>
              </a:tr>
              <a:tr h="993750">
                <a:tc>
                  <a:txBody>
                    <a:bodyPr/>
                    <a:lstStyle/>
                    <a:p>
                      <a:r>
                        <a:rPr lang="pt-BR" sz="2400" b="1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Teoria de Decisão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Envolve a escolha de ações com base na avaliação de riscos e recompensas.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156180"/>
                  </a:ext>
                </a:extLst>
              </a:tr>
              <a:tr h="1299518">
                <a:tc>
                  <a:txBody>
                    <a:bodyPr/>
                    <a:lstStyle/>
                    <a:p>
                      <a:r>
                        <a:rPr lang="pt-BR" sz="2400" b="1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Teoria do Valor Esperado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Utiliza a probabilidade de eventos e seus impactos financeiros para tomar decisões informadas.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631965"/>
                  </a:ext>
                </a:extLst>
              </a:tr>
              <a:tr h="1605288">
                <a:tc>
                  <a:txBody>
                    <a:bodyPr/>
                    <a:lstStyle/>
                    <a:p>
                      <a:r>
                        <a:rPr lang="pt-BR" sz="2400" b="1" baseline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Teoria de Resiliência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kern="1200" baseline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Concentra-se na capacidade de uma organização de se adaptar e se recuperar de eventos adversos.</a:t>
                      </a:r>
                    </a:p>
                    <a:p>
                      <a:endParaRPr lang="pt-BR" sz="2400" baseline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259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7223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1149</TotalTime>
  <Words>769</Words>
  <Application>Microsoft Office PowerPoint</Application>
  <PresentationFormat>Papel A3 (297 x 420 mm)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Amasis MT Pro</vt:lpstr>
      <vt:lpstr>Aptos</vt:lpstr>
      <vt:lpstr>Aptos Display</vt:lpstr>
      <vt:lpstr>Arial</vt:lpstr>
      <vt:lpstr>Calibri</vt:lpstr>
      <vt:lpstr>Georgia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Gabriela Torres</dc:creator>
  <cp:lastModifiedBy>Gabriela Torres</cp:lastModifiedBy>
  <cp:revision>3</cp:revision>
  <dcterms:created xsi:type="dcterms:W3CDTF">2024-06-26T19:01:09Z</dcterms:created>
  <dcterms:modified xsi:type="dcterms:W3CDTF">2024-06-27T14:10:52Z</dcterms:modified>
</cp:coreProperties>
</file>